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16"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My name is Joseph Dugan, and this is my green pace security policy presentation. The proposed green pace security policy consists of established implementation of secure principles to the developmental process. These policy approaches and methodologies must be maintained to ensure system protection.</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Moving on, This example demonstrates a test highlighting the importance of handling all exceptions. As you can see in the non-compliant code example, an invalid argument is thrown due to the user input. As you will see on the next slide,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stoi</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is utilized to parse a string into an integer. </a:t>
            </a:r>
          </a:p>
          <a:p>
            <a:endParaRPr lang="en-US" dirty="0"/>
          </a:p>
        </p:txBody>
      </p:sp>
    </p:spTree>
    <p:extLst>
      <p:ext uri="{BB962C8B-B14F-4D97-AF65-F5344CB8AC3E}">
        <p14:creationId xmlns:p14="http://schemas.microsoft.com/office/powerpoint/2010/main" val="2884353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example demonstrates the compliant code test of the same application that utilizes a try and catch statement to ensure user input is captured correctly. </a:t>
            </a:r>
          </a:p>
          <a:p>
            <a:endParaRPr lang="en-US" dirty="0"/>
          </a:p>
        </p:txBody>
      </p:sp>
    </p:spTree>
    <p:extLst>
      <p:ext uri="{BB962C8B-B14F-4D97-AF65-F5344CB8AC3E}">
        <p14:creationId xmlns:p14="http://schemas.microsoft.com/office/powerpoint/2010/main" val="226374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an illustration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US" sz="1800" dirty="0">
                <a:effectLst/>
                <a:latin typeface="Calibri" panose="020F0502020204030204" pitchFamily="34" charset="0"/>
                <a:ea typeface="Calibri" panose="020F0502020204030204" pitchFamily="34" charset="0"/>
                <a:cs typeface="Times New Roman" panose="02020603050405020304" pitchFamily="18" charset="0"/>
              </a:rPr>
              <a:t> approach to development that we plan to implement. </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approach focuses on establishing system security as an integral asset in the developmental process. It allows for security principles to be established in the early stages of development resulting in a much more secure and functional system. Several tools are utilized to ensure this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US" sz="1800" dirty="0">
                <a:effectLst/>
                <a:latin typeface="Calibri" panose="020F0502020204030204" pitchFamily="34" charset="0"/>
                <a:ea typeface="Calibri" panose="020F0502020204030204" pitchFamily="34" charset="0"/>
                <a:cs typeface="Times New Roman" panose="02020603050405020304" pitchFamily="18" charset="0"/>
              </a:rPr>
              <a:t> approach. These tools consist of automation testing tools that scan for vulnerabilities, configure management tools, Alert for threats, and provide remediation. </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Some of the risks that are involved with this security approach is more cost due to the time handled in addressing security concerns. However, this can be countered by establishing core security principles within a team and utilizing automated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US" sz="1800" dirty="0">
                <a:effectLst/>
                <a:latin typeface="Calibri" panose="020F0502020204030204" pitchFamily="34" charset="0"/>
                <a:ea typeface="Calibri" panose="020F0502020204030204" pitchFamily="34" charset="0"/>
                <a:cs typeface="Times New Roman" panose="02020603050405020304" pitchFamily="18" charset="0"/>
              </a:rPr>
              <a:t> testing tools. The benefits in utilizing this security approach include a much more secure system, especially with the addition of applied defense in depth techniques. It also has the potential of cutting cost due to a consistent tested approach. </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Communicating to a development team to establish these security principles is essential to this system’s success. Security should be considered an integral part of the developmental process and should begin within the early stages. Utilizing other security techniques with this security approach will provide even more protection. </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Security principles must be established and practiced throughout an entire developmental team. Adopting the perspective of security as an integral part of the developmental cycle is crucial. Utilizing our encryption and triple-a policies will provide a much more secure system and prevent malicious activity.</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Green Pace security policy consists of several applied principles, coding standards, threat assessments, and assistive automation tools to better protect applications from security vulnerabilities. The Defense in Depth illustration demonstrates our approach to establishing a variety of security layers to more effectively protect your application. </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threat level of security vulnerabilities is determined by likelihood of occurrence and overall threat level. Simply put, the more severe the attack and the more likelihood of it occurring, the higher risk it becomes. Other factors may also impact these determined threat levels, such as cost of solution implementations. </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10 security principles consist of validate input data, heed compiler warnings, architect and design for security, keep it simple, default deny, adhere to the principle of least privilege, sanitize data sent to other systems, Practice Defense in Depth, use effective quality assurance techniques, and Adopt a secure coding standard.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10 coding standards consist of do not cast to an out-of-range enumeration value, do not cast to an out-of-range enumeration value, guarantee that storage for string has sufficient space for character space for character data and the null terminator, do not store an already-owned pointer value in an unrelated smart pointer, properly deallocate dynamically allocated resources, use a static assertion to test the value of a constant expression, guarantee exception safety, avoid using default operator new for over-aligned types, handle all exceptions, and range check element access.</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three types of encryption policies utilized within our approach. Encryption in rest is the process of translating saved data to another form of data through encryption. This process allows for the protection of sensitive data and requires authorization to decode the encrypted information. Encryption at flight is the process of encrypting data that is moving over a network. This policy is especially significant and beneficial in moving data when utilizing open internet. It protects sensitive data from being breached during a data transfer process. Encryption in use is the process where data is never left unsecured regardless of its lifecycle stage (rest, at flight, or in use). Data access is monitored and controlled through authorization during this approach. Data requests are analyzed and responded to in real time allowing awareness of any suspicious activity. </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triple-a policies consist of the authentication, authorization, and accounting processes. The authentication process is where users are confirmed through proper credentials (usernames, password, biometrics, etc.) to access a system. This policy is especially effective in controlling unauthorized access to user accounts. The authorization process is where levels of access are determined for system users. Depending on what type of user is accessing the system, limitations to access can be established. The accounting process is where system users are monitored and logged according to user interaction. This approach allows administrators to keep track of system components being accessed and how they are being interacted with.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Back to our list of coding standards. This is an example of a test using non-compliant code that demonstrates the importance of guaranteeing sufficient space of characters for strings. As you can see, The example shows an exception being thrown due to the input being to large for the initialized variable.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example demonstrates a test using the correct code to ensure sufficient space of characters for strings. As you can see a different data type was utilized and its size was not initialized before capturing the input. </a:t>
            </a:r>
          </a:p>
          <a:p>
            <a:endParaRPr lang="en-US" dirty="0"/>
          </a:p>
        </p:txBody>
      </p:sp>
    </p:spTree>
    <p:extLst>
      <p:ext uri="{BB962C8B-B14F-4D97-AF65-F5344CB8AC3E}">
        <p14:creationId xmlns:p14="http://schemas.microsoft.com/office/powerpoint/2010/main" val="3607188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199"/>
            <a:ext cx="9448800" cy="1944725"/>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Joseph Dugan</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i="1" dirty="0"/>
              <a:t>The proposed Green Pace Security Policy consist of established implementation of secure principles to the developmental process. These policy approaches and methodologies must be maintained to ensure system protection.</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71" name="Audio 170">
            <a:hlinkClick r:id="" action="ppaction://media"/>
            <a:extLst>
              <a:ext uri="{FF2B5EF4-FFF2-40B4-BE49-F238E27FC236}">
                <a16:creationId xmlns:a16="http://schemas.microsoft.com/office/drawing/2014/main" id="{A75A13A1-ACFE-E2B1-778D-4B239941E53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612"/>
    </mc:Choice>
    <mc:Fallback xmlns="">
      <p:transition spd="slow" advTm="18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2A4D-0516-3AB6-0262-0BA18070EFB3}"/>
              </a:ext>
            </a:extLst>
          </p:cNvPr>
          <p:cNvSpPr>
            <a:spLocks noGrp="1"/>
          </p:cNvSpPr>
          <p:nvPr>
            <p:ph type="title"/>
          </p:nvPr>
        </p:nvSpPr>
        <p:spPr/>
        <p:txBody>
          <a:bodyPr/>
          <a:lstStyle/>
          <a:p>
            <a:r>
              <a:rPr lang="en-US" dirty="0"/>
              <a:t>Coding Standard: Handle All Exceptions</a:t>
            </a:r>
          </a:p>
        </p:txBody>
      </p:sp>
      <p:sp>
        <p:nvSpPr>
          <p:cNvPr id="3" name="Text Placeholder 2">
            <a:extLst>
              <a:ext uri="{FF2B5EF4-FFF2-40B4-BE49-F238E27FC236}">
                <a16:creationId xmlns:a16="http://schemas.microsoft.com/office/drawing/2014/main" id="{9F05CC1A-0E88-DFEA-6BD2-9AFB2E844930}"/>
              </a:ext>
            </a:extLst>
          </p:cNvPr>
          <p:cNvSpPr>
            <a:spLocks noGrp="1"/>
          </p:cNvSpPr>
          <p:nvPr>
            <p:ph type="body" idx="1"/>
          </p:nvPr>
        </p:nvSpPr>
        <p:spPr>
          <a:xfrm>
            <a:off x="685800" y="2194561"/>
            <a:ext cx="4601817" cy="3729162"/>
          </a:xfrm>
        </p:spPr>
        <p:txBody>
          <a:bodyPr/>
          <a:lstStyle/>
          <a:p>
            <a:r>
              <a:rPr lang="en-US" dirty="0"/>
              <a:t>This noncompliant code test provides an example of a user inputting an incorrect data type.</a:t>
            </a:r>
          </a:p>
          <a:p>
            <a:r>
              <a:rPr lang="en-US" dirty="0"/>
              <a:t>This application utilizes the “</a:t>
            </a:r>
            <a:r>
              <a:rPr lang="en-US" dirty="0" err="1"/>
              <a:t>stoi</a:t>
            </a:r>
            <a:r>
              <a:rPr lang="en-US" dirty="0"/>
              <a:t>” function to parse a string over to an integer.</a:t>
            </a:r>
          </a:p>
        </p:txBody>
      </p:sp>
      <p:pic>
        <p:nvPicPr>
          <p:cNvPr id="7" name="Picture 6" descr="Graphical user interface, text, application&#10;&#10;Description automatically generated">
            <a:extLst>
              <a:ext uri="{FF2B5EF4-FFF2-40B4-BE49-F238E27FC236}">
                <a16:creationId xmlns:a16="http://schemas.microsoft.com/office/drawing/2014/main" id="{E4388781-EED0-81D3-F9DC-3FC088DEA8A9}"/>
              </a:ext>
            </a:extLst>
          </p:cNvPr>
          <p:cNvPicPr>
            <a:picLocks noChangeAspect="1"/>
          </p:cNvPicPr>
          <p:nvPr/>
        </p:nvPicPr>
        <p:blipFill>
          <a:blip r:embed="rId5"/>
          <a:stretch>
            <a:fillRect/>
          </a:stretch>
        </p:blipFill>
        <p:spPr>
          <a:xfrm>
            <a:off x="5715034" y="2047079"/>
            <a:ext cx="5910435" cy="4024126"/>
          </a:xfrm>
          <a:prstGeom prst="rect">
            <a:avLst/>
          </a:prstGeom>
        </p:spPr>
      </p:pic>
      <p:pic>
        <p:nvPicPr>
          <p:cNvPr id="21" name="Audio 20">
            <a:hlinkClick r:id="" action="ppaction://media"/>
            <a:extLst>
              <a:ext uri="{FF2B5EF4-FFF2-40B4-BE49-F238E27FC236}">
                <a16:creationId xmlns:a16="http://schemas.microsoft.com/office/drawing/2014/main" id="{066F6CC9-ABF6-4906-59B2-877EB559498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9944669"/>
      </p:ext>
    </p:extLst>
  </p:cSld>
  <p:clrMapOvr>
    <a:masterClrMapping/>
  </p:clrMapOvr>
  <mc:AlternateContent xmlns:mc="http://schemas.openxmlformats.org/markup-compatibility/2006" xmlns:p14="http://schemas.microsoft.com/office/powerpoint/2010/main">
    <mc:Choice Requires="p14">
      <p:transition spd="slow" p14:dur="2000" advTm="18486"/>
    </mc:Choice>
    <mc:Fallback xmlns="">
      <p:transition spd="slow" advTm="18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3A9D7-141E-72FC-ECB1-32A392B25369}"/>
              </a:ext>
            </a:extLst>
          </p:cNvPr>
          <p:cNvSpPr>
            <a:spLocks noGrp="1"/>
          </p:cNvSpPr>
          <p:nvPr>
            <p:ph type="title"/>
          </p:nvPr>
        </p:nvSpPr>
        <p:spPr/>
        <p:txBody>
          <a:bodyPr/>
          <a:lstStyle/>
          <a:p>
            <a:r>
              <a:rPr lang="en-US" dirty="0"/>
              <a:t>Coding Standard: Handle All Exceptions</a:t>
            </a:r>
          </a:p>
        </p:txBody>
      </p:sp>
      <p:sp>
        <p:nvSpPr>
          <p:cNvPr id="3" name="Text Placeholder 2">
            <a:extLst>
              <a:ext uri="{FF2B5EF4-FFF2-40B4-BE49-F238E27FC236}">
                <a16:creationId xmlns:a16="http://schemas.microsoft.com/office/drawing/2014/main" id="{4F41A081-A7A1-C1BC-2F26-3FDE45177099}"/>
              </a:ext>
            </a:extLst>
          </p:cNvPr>
          <p:cNvSpPr>
            <a:spLocks noGrp="1"/>
          </p:cNvSpPr>
          <p:nvPr>
            <p:ph type="body" idx="1"/>
          </p:nvPr>
        </p:nvSpPr>
        <p:spPr>
          <a:xfrm>
            <a:off x="685800" y="2194560"/>
            <a:ext cx="3992217" cy="3344849"/>
          </a:xfrm>
        </p:spPr>
        <p:txBody>
          <a:bodyPr/>
          <a:lstStyle/>
          <a:p>
            <a:r>
              <a:rPr lang="en-US" dirty="0"/>
              <a:t>Adding the try and catch statement handles all exceptions and catches the invalid argument when a non integer input is inputted. </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842C1FDC-A249-0A8B-AEE1-5056715664D9}"/>
              </a:ext>
            </a:extLst>
          </p:cNvPr>
          <p:cNvPicPr>
            <a:picLocks noChangeAspect="1"/>
          </p:cNvPicPr>
          <p:nvPr/>
        </p:nvPicPr>
        <p:blipFill>
          <a:blip r:embed="rId5"/>
          <a:stretch>
            <a:fillRect/>
          </a:stretch>
        </p:blipFill>
        <p:spPr>
          <a:xfrm>
            <a:off x="4930871" y="2440538"/>
            <a:ext cx="5812246" cy="2926592"/>
          </a:xfrm>
          <a:prstGeom prst="rect">
            <a:avLst/>
          </a:prstGeom>
        </p:spPr>
      </p:pic>
      <p:pic>
        <p:nvPicPr>
          <p:cNvPr id="15" name="Audio 14">
            <a:hlinkClick r:id="" action="ppaction://media"/>
            <a:extLst>
              <a:ext uri="{FF2B5EF4-FFF2-40B4-BE49-F238E27FC236}">
                <a16:creationId xmlns:a16="http://schemas.microsoft.com/office/drawing/2014/main" id="{222A8DB4-2A25-7A47-59AC-5D49D7CB862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49836998"/>
      </p:ext>
    </p:extLst>
  </p:cSld>
  <p:clrMapOvr>
    <a:masterClrMapping/>
  </p:clrMapOvr>
  <mc:AlternateContent xmlns:mc="http://schemas.openxmlformats.org/markup-compatibility/2006" xmlns:p14="http://schemas.microsoft.com/office/powerpoint/2010/main">
    <mc:Choice Requires="p14">
      <p:transition spd="slow" p14:dur="2000" advTm="10497"/>
    </mc:Choice>
    <mc:Fallback xmlns="">
      <p:transition spd="slow" advTm="10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F217C19A-E60D-2F93-1552-3E63EE0F41C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375"/>
    </mc:Choice>
    <mc:Fallback xmlns="">
      <p:transition spd="slow" advTm="7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illustration provides a planned process of implementation for a system in development. This approach focuses on establishing system security as an integral asset in the developmental process. It allows for security principles to be established in the early stages of development resulting in a much more secure and functional system. </a:t>
            </a:r>
            <a:endParaRPr dirty="0"/>
          </a:p>
          <a:p>
            <a:pPr marL="685800" lvl="1" indent="-228600" algn="l" rtl="0">
              <a:lnSpc>
                <a:spcPct val="90000"/>
              </a:lnSpc>
              <a:spcBef>
                <a:spcPts val="500"/>
              </a:spcBef>
              <a:spcAft>
                <a:spcPts val="0"/>
              </a:spcAft>
              <a:buClr>
                <a:schemeClr val="lt1"/>
              </a:buClr>
              <a:buSzPts val="2000"/>
              <a:buChar char="•"/>
            </a:pPr>
            <a:endParaRPr lang="en-US" dirty="0"/>
          </a:p>
          <a:p>
            <a:pPr marL="685800" lvl="1" indent="-228600" algn="l" rtl="0">
              <a:lnSpc>
                <a:spcPct val="90000"/>
              </a:lnSpc>
              <a:spcBef>
                <a:spcPts val="500"/>
              </a:spcBef>
              <a:spcAft>
                <a:spcPts val="0"/>
              </a:spcAft>
              <a:buClr>
                <a:schemeClr val="lt1"/>
              </a:buClr>
              <a:buSzPts val="2000"/>
              <a:buChar char="•"/>
            </a:pPr>
            <a:r>
              <a:rPr lang="en-US" dirty="0"/>
              <a:t>Several tools are utilized to ensure this </a:t>
            </a:r>
            <a:r>
              <a:rPr lang="en-US" dirty="0" err="1"/>
              <a:t>DevSecOps</a:t>
            </a:r>
            <a:r>
              <a:rPr lang="en-US" dirty="0"/>
              <a:t> approach. These tools consists of automation testing tools that scan for vulnerabilities, configure management tools, Alert for threats, and provide remediation. </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8" name="Audio 37">
            <a:hlinkClick r:id="" action="ppaction://media"/>
            <a:extLst>
              <a:ext uri="{FF2B5EF4-FFF2-40B4-BE49-F238E27FC236}">
                <a16:creationId xmlns:a16="http://schemas.microsoft.com/office/drawing/2014/main" id="{793C0A7F-9EEB-BC36-57BD-95E16479F9A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713"/>
    </mc:Choice>
    <mc:Fallback xmlns="">
      <p:transition spd="slow" advTm="27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Some of the risks that are involved with this security approach is more cost due to the time handled in addressing security concerns. However, this can be countered by establishing core security principles within a team and utilizing automated </a:t>
            </a:r>
            <a:r>
              <a:rPr lang="en-US" sz="2000" dirty="0" err="1"/>
              <a:t>DevSecOp’s</a:t>
            </a:r>
            <a:r>
              <a:rPr lang="en-US" sz="2000" dirty="0"/>
              <a:t> testing tools.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benefits in utilizing this security approach include a much more secure system, especially with the addition of applied defense in depth techniques. It also has the potential of cutting cost due to a consistent tested approach.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8" name="Audio 37">
            <a:hlinkClick r:id="" action="ppaction://media"/>
            <a:extLst>
              <a:ext uri="{FF2B5EF4-FFF2-40B4-BE49-F238E27FC236}">
                <a16:creationId xmlns:a16="http://schemas.microsoft.com/office/drawing/2014/main" id="{DDA2A9B1-B8C4-03ED-A70A-76AD6C481D8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9081"/>
    </mc:Choice>
    <mc:Fallback xmlns="">
      <p:transition spd="slow" advTm="29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800" dirty="0"/>
              <a:t>Communicating to a development team to establish these security principles is essential to this system’s success.</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Security should be considered an integral part of the developmental process and should begin within the early stages. </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Utilizing other security techniques with this security approach will provide even more protection. </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9" name="Audio 28">
            <a:hlinkClick r:id="" action="ppaction://media"/>
            <a:extLst>
              <a:ext uri="{FF2B5EF4-FFF2-40B4-BE49-F238E27FC236}">
                <a16:creationId xmlns:a16="http://schemas.microsoft.com/office/drawing/2014/main" id="{BBD59CC3-82D8-063D-39DA-76EA16F0151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638"/>
    </mc:Choice>
    <mc:Fallback xmlns="">
      <p:transition spd="slow" advTm="24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800" dirty="0"/>
              <a:t>Security principles must be established and practiced throughout an entire developmental team. </a:t>
            </a:r>
          </a:p>
          <a:p>
            <a:pPr marL="228600" lvl="0" indent="-228600" algn="l" rtl="0">
              <a:lnSpc>
                <a:spcPct val="90000"/>
              </a:lnSpc>
              <a:spcBef>
                <a:spcPts val="0"/>
              </a:spcBef>
              <a:spcAft>
                <a:spcPts val="0"/>
              </a:spcAft>
              <a:buClr>
                <a:schemeClr val="lt1"/>
              </a:buClr>
              <a:buSzPts val="2200"/>
              <a:buChar char="•"/>
            </a:pPr>
            <a:endParaRPr lang="en-US" sz="2800" dirty="0"/>
          </a:p>
          <a:p>
            <a:pPr marL="228600" lvl="0" indent="-228600" algn="l" rtl="0">
              <a:lnSpc>
                <a:spcPct val="90000"/>
              </a:lnSpc>
              <a:spcBef>
                <a:spcPts val="0"/>
              </a:spcBef>
              <a:spcAft>
                <a:spcPts val="0"/>
              </a:spcAft>
              <a:buClr>
                <a:schemeClr val="lt1"/>
              </a:buClr>
              <a:buSzPts val="2200"/>
              <a:buChar char="•"/>
            </a:pPr>
            <a:r>
              <a:rPr lang="en-US" sz="2800" dirty="0"/>
              <a:t>Adopting the perspective of security as an integral part of the developmental cycle is crucial.</a:t>
            </a:r>
          </a:p>
          <a:p>
            <a:pPr marL="228600" lvl="0" indent="-228600" algn="l" rtl="0">
              <a:lnSpc>
                <a:spcPct val="90000"/>
              </a:lnSpc>
              <a:spcBef>
                <a:spcPts val="0"/>
              </a:spcBef>
              <a:spcAft>
                <a:spcPts val="0"/>
              </a:spcAft>
              <a:buClr>
                <a:schemeClr val="lt1"/>
              </a:buClr>
              <a:buSzPts val="2200"/>
              <a:buChar char="•"/>
            </a:pPr>
            <a:endParaRPr lang="en-US" sz="2800" dirty="0"/>
          </a:p>
          <a:p>
            <a:pPr marL="228600" lvl="0" indent="-228600" algn="l" rtl="0">
              <a:lnSpc>
                <a:spcPct val="90000"/>
              </a:lnSpc>
              <a:spcBef>
                <a:spcPts val="0"/>
              </a:spcBef>
              <a:spcAft>
                <a:spcPts val="0"/>
              </a:spcAft>
              <a:buClr>
                <a:schemeClr val="lt1"/>
              </a:buClr>
              <a:buSzPts val="2200"/>
              <a:buChar char="•"/>
            </a:pPr>
            <a:r>
              <a:rPr lang="en-US" sz="2800" dirty="0"/>
              <a:t>Utilizing our encryption and triple-a policies will provide a much more secure system and prevent malicious activity.</a:t>
            </a:r>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7" name="Audio 36">
            <a:hlinkClick r:id="" action="ppaction://media"/>
            <a:extLst>
              <a:ext uri="{FF2B5EF4-FFF2-40B4-BE49-F238E27FC236}">
                <a16:creationId xmlns:a16="http://schemas.microsoft.com/office/drawing/2014/main" id="{E9C4F85B-88CE-BC0E-2AD2-81D64F2997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156"/>
    </mc:Choice>
    <mc:Fallback xmlns="">
      <p:transition spd="slow" advTm="20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The Green Pace security policy consists of several applied principles, coding standards, threat assessments, and assistive automation tools to better protect applications from security vulnerabilities. The Defense in Depth illustration demonstrates our approach to establishing a variety of security layers to more effectively protect your application.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3255676"/>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4" name="Audio 43">
            <a:hlinkClick r:id="" action="ppaction://media"/>
            <a:extLst>
              <a:ext uri="{FF2B5EF4-FFF2-40B4-BE49-F238E27FC236}">
                <a16:creationId xmlns:a16="http://schemas.microsoft.com/office/drawing/2014/main" id="{72B601FF-825A-DD3E-CA0C-20C9BCA8C52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776"/>
    </mc:Choice>
    <mc:Fallback xmlns="">
      <p:transition spd="slow" advTm="21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409499" y="2168045"/>
            <a:ext cx="3552901" cy="3925582"/>
          </a:xfrm>
          <a:prstGeom prst="rect">
            <a:avLst/>
          </a:prstGeom>
          <a:noFill/>
          <a:ln>
            <a:noFill/>
          </a:ln>
        </p:spPr>
        <p:txBody>
          <a:bodyPr spcFirstLastPara="1" wrap="square" lIns="91425" tIns="45700" rIns="91425" bIns="45700" anchor="t" anchorCtr="0">
            <a:normAutofit/>
          </a:bodyPr>
          <a:lstStyle/>
          <a:p>
            <a:pPr marL="571500">
              <a:lnSpc>
                <a:spcPct val="107916"/>
              </a:lnSpc>
              <a:spcBef>
                <a:spcPts val="0"/>
              </a:spcBef>
            </a:pPr>
            <a:r>
              <a:rPr lang="en-US" sz="2000" dirty="0">
                <a:solidFill>
                  <a:srgbClr val="FFFFFF"/>
                </a:solidFill>
              </a:rPr>
              <a:t>Threats level is determined on likelihood of occurrence and overall threat level.</a:t>
            </a:r>
          </a:p>
          <a:p>
            <a:pPr marL="571500">
              <a:lnSpc>
                <a:spcPct val="107916"/>
              </a:lnSpc>
              <a:spcBef>
                <a:spcPts val="0"/>
              </a:spcBef>
            </a:pPr>
            <a:r>
              <a:rPr lang="en-US" sz="2000" dirty="0">
                <a:solidFill>
                  <a:srgbClr val="FFFFFF"/>
                </a:solidFill>
              </a:rPr>
              <a:t>Other factors that impact these measurements such as the cost of solution implementation. </a:t>
            </a:r>
          </a:p>
          <a:p>
            <a:pPr marL="571500">
              <a:lnSpc>
                <a:spcPct val="107916"/>
              </a:lnSpc>
              <a:spcBef>
                <a:spcPts val="0"/>
              </a:spcBef>
            </a:pP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627444477"/>
              </p:ext>
            </p:extLst>
          </p:nvPr>
        </p:nvGraphicFramePr>
        <p:xfrm>
          <a:off x="4161183" y="2561050"/>
          <a:ext cx="6845942" cy="2879476"/>
        </p:xfrm>
        <a:graphic>
          <a:graphicData uri="http://schemas.openxmlformats.org/drawingml/2006/table">
            <a:tbl>
              <a:tblPr firstRow="1" firstCol="1">
                <a:noFill/>
                <a:tableStyleId>{802198C4-3087-4945-87E3-76CBB3509B7E}</a:tableStyleId>
              </a:tblPr>
              <a:tblGrid>
                <a:gridCol w="3521540">
                  <a:extLst>
                    <a:ext uri="{9D8B030D-6E8A-4147-A177-3AD203B41FA5}">
                      <a16:colId xmlns:a16="http://schemas.microsoft.com/office/drawing/2014/main" val="20000"/>
                    </a:ext>
                  </a:extLst>
                </a:gridCol>
                <a:gridCol w="3324402">
                  <a:extLst>
                    <a:ext uri="{9D8B030D-6E8A-4147-A177-3AD203B41FA5}">
                      <a16:colId xmlns:a16="http://schemas.microsoft.com/office/drawing/2014/main" val="20001"/>
                    </a:ext>
                  </a:extLst>
                </a:gridCol>
              </a:tblGrid>
              <a:tr h="143973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Medium Risk</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High Risk</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43973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Risk</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Medium Risk</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1" name="Audio 30">
            <a:hlinkClick r:id="" action="ppaction://media"/>
            <a:extLst>
              <a:ext uri="{FF2B5EF4-FFF2-40B4-BE49-F238E27FC236}">
                <a16:creationId xmlns:a16="http://schemas.microsoft.com/office/drawing/2014/main" id="{8B6C5607-CB91-4A9A-375B-C554788D8EE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705"/>
    </mc:Choice>
    <mc:Fallback xmlns="">
      <p:transition spd="slow" advTm="20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1608777"/>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1. Validate Input Data – ensure correct data capture</a:t>
            </a:r>
          </a:p>
          <a:p>
            <a:pPr marL="228600" lvl="0" indent="-228600" algn="l" rtl="0">
              <a:lnSpc>
                <a:spcPct val="90000"/>
              </a:lnSpc>
              <a:spcBef>
                <a:spcPts val="0"/>
              </a:spcBef>
              <a:spcAft>
                <a:spcPts val="0"/>
              </a:spcAft>
              <a:buClr>
                <a:schemeClr val="lt1"/>
              </a:buClr>
              <a:buSzPts val="2200"/>
              <a:buChar char="•"/>
            </a:pPr>
            <a:r>
              <a:rPr lang="en-US" dirty="0"/>
              <a:t>2. Heed Compiler Warnings – Utilize dynamic and static analysis tools</a:t>
            </a:r>
          </a:p>
          <a:p>
            <a:pPr marL="228600" lvl="0" indent="-228600" algn="l" rtl="0">
              <a:lnSpc>
                <a:spcPct val="90000"/>
              </a:lnSpc>
              <a:spcBef>
                <a:spcPts val="0"/>
              </a:spcBef>
              <a:spcAft>
                <a:spcPts val="0"/>
              </a:spcAft>
              <a:buClr>
                <a:schemeClr val="lt1"/>
              </a:buClr>
              <a:buSzPts val="2200"/>
              <a:buChar char="•"/>
            </a:pPr>
            <a:r>
              <a:rPr lang="en-US" dirty="0"/>
              <a:t>3. Architect and Design for Security – Establish safeguards </a:t>
            </a:r>
          </a:p>
          <a:p>
            <a:pPr marL="228600" lvl="0" indent="-228600" algn="l" rtl="0">
              <a:lnSpc>
                <a:spcPct val="90000"/>
              </a:lnSpc>
              <a:spcBef>
                <a:spcPts val="0"/>
              </a:spcBef>
              <a:spcAft>
                <a:spcPts val="0"/>
              </a:spcAft>
              <a:buClr>
                <a:schemeClr val="lt1"/>
              </a:buClr>
              <a:buSzPts val="2200"/>
              <a:buChar char="•"/>
            </a:pPr>
            <a:r>
              <a:rPr lang="en-US" dirty="0"/>
              <a:t>4. Keep It Simple – Prevent an over complex design</a:t>
            </a:r>
          </a:p>
          <a:p>
            <a:pPr marL="228600" lvl="0" indent="-228600" algn="l" rtl="0">
              <a:lnSpc>
                <a:spcPct val="90000"/>
              </a:lnSpc>
              <a:spcBef>
                <a:spcPts val="0"/>
              </a:spcBef>
              <a:spcAft>
                <a:spcPts val="0"/>
              </a:spcAft>
              <a:buClr>
                <a:schemeClr val="lt1"/>
              </a:buClr>
              <a:buSzPts val="2200"/>
              <a:buChar char="•"/>
            </a:pPr>
            <a:r>
              <a:rPr lang="en-US" dirty="0"/>
              <a:t>5. Default Deny – Block non-permitted inbound and outbound traffic</a:t>
            </a:r>
          </a:p>
          <a:p>
            <a:pPr marL="228600" lvl="0" indent="-228600" algn="l" rtl="0">
              <a:lnSpc>
                <a:spcPct val="90000"/>
              </a:lnSpc>
              <a:spcBef>
                <a:spcPts val="0"/>
              </a:spcBef>
              <a:spcAft>
                <a:spcPts val="0"/>
              </a:spcAft>
              <a:buClr>
                <a:schemeClr val="lt1"/>
              </a:buClr>
              <a:buSzPts val="2200"/>
              <a:buChar char="•"/>
            </a:pPr>
            <a:r>
              <a:rPr lang="en-US" dirty="0"/>
              <a:t>6. Adhere to the Principle of Least Privilege – Access rights limitations</a:t>
            </a:r>
          </a:p>
          <a:p>
            <a:pPr marL="228600" lvl="0" indent="-228600" algn="l" rtl="0">
              <a:lnSpc>
                <a:spcPct val="90000"/>
              </a:lnSpc>
              <a:spcBef>
                <a:spcPts val="0"/>
              </a:spcBef>
              <a:spcAft>
                <a:spcPts val="0"/>
              </a:spcAft>
              <a:buClr>
                <a:schemeClr val="lt1"/>
              </a:buClr>
              <a:buSzPts val="2200"/>
              <a:buChar char="•"/>
            </a:pPr>
            <a:r>
              <a:rPr lang="en-US" dirty="0"/>
              <a:t>7. Sanitize Data Sent to Other Systems – Monitor, filter, clean</a:t>
            </a:r>
          </a:p>
          <a:p>
            <a:pPr marL="228600" lvl="0" indent="-228600" algn="l" rtl="0">
              <a:lnSpc>
                <a:spcPct val="90000"/>
              </a:lnSpc>
              <a:spcBef>
                <a:spcPts val="0"/>
              </a:spcBef>
              <a:spcAft>
                <a:spcPts val="0"/>
              </a:spcAft>
              <a:buClr>
                <a:schemeClr val="lt1"/>
              </a:buClr>
              <a:buSzPts val="2200"/>
              <a:buChar char="•"/>
            </a:pPr>
            <a:r>
              <a:rPr lang="en-US" dirty="0"/>
              <a:t>8. Practice Defense in Depth – layered security </a:t>
            </a:r>
          </a:p>
          <a:p>
            <a:pPr marL="228600" lvl="0" indent="-228600" algn="l" rtl="0">
              <a:lnSpc>
                <a:spcPct val="90000"/>
              </a:lnSpc>
              <a:spcBef>
                <a:spcPts val="0"/>
              </a:spcBef>
              <a:spcAft>
                <a:spcPts val="0"/>
              </a:spcAft>
              <a:buClr>
                <a:schemeClr val="lt1"/>
              </a:buClr>
              <a:buSzPts val="2200"/>
              <a:buChar char="•"/>
            </a:pPr>
            <a:r>
              <a:rPr lang="en-US" dirty="0"/>
              <a:t>9. Use Effective Quality Assurance Techniques - Test</a:t>
            </a:r>
          </a:p>
          <a:p>
            <a:pPr marL="228600" lvl="0" indent="-228600" algn="l" rtl="0">
              <a:lnSpc>
                <a:spcPct val="90000"/>
              </a:lnSpc>
              <a:spcBef>
                <a:spcPts val="0"/>
              </a:spcBef>
              <a:spcAft>
                <a:spcPts val="0"/>
              </a:spcAft>
              <a:buClr>
                <a:schemeClr val="lt1"/>
              </a:buClr>
              <a:buSzPts val="2200"/>
              <a:buChar char="•"/>
            </a:pPr>
            <a:r>
              <a:rPr lang="en-US" dirty="0"/>
              <a:t>10. Adopt a Secure Coding Standard – Utilize all security principles</a:t>
            </a:r>
          </a:p>
          <a:p>
            <a:pPr marL="228600" lvl="0" indent="-228600" algn="l" rtl="0">
              <a:lnSpc>
                <a:spcPct val="90000"/>
              </a:lnSpc>
              <a:spcBef>
                <a:spcPts val="0"/>
              </a:spcBef>
              <a:spcAft>
                <a:spcPts val="0"/>
              </a:spcAft>
              <a:buClr>
                <a:schemeClr val="lt1"/>
              </a:buClr>
              <a:buSzPts val="2200"/>
              <a:buChar char="•"/>
            </a:pPr>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C1AC3291-19F9-E93A-4BB1-38EB411CB3F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8215"/>
    </mc:Choice>
    <mc:Fallback xmlns="">
      <p:transition spd="slow" advTm="28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1. STD-001-CCP – Do not cast to an out-of-range enumeration value </a:t>
            </a:r>
          </a:p>
          <a:p>
            <a:pPr marL="228600" lvl="0" indent="-228600" algn="l" rtl="0">
              <a:lnSpc>
                <a:spcPct val="90000"/>
              </a:lnSpc>
              <a:spcBef>
                <a:spcPts val="0"/>
              </a:spcBef>
              <a:spcAft>
                <a:spcPts val="0"/>
              </a:spcAft>
              <a:buClr>
                <a:schemeClr val="lt1"/>
              </a:buClr>
              <a:buSzPts val="2000"/>
              <a:buChar char="•"/>
            </a:pPr>
            <a:r>
              <a:rPr lang="en-US" sz="2000" dirty="0"/>
              <a:t>2. STD-002 –CCP – Use valid references, pointers, and iterators to reference elements of a container</a:t>
            </a:r>
          </a:p>
          <a:p>
            <a:pPr marL="228600" lvl="0" indent="-228600" algn="l" rtl="0">
              <a:lnSpc>
                <a:spcPct val="90000"/>
              </a:lnSpc>
              <a:spcBef>
                <a:spcPts val="0"/>
              </a:spcBef>
              <a:spcAft>
                <a:spcPts val="0"/>
              </a:spcAft>
              <a:buClr>
                <a:schemeClr val="lt1"/>
              </a:buClr>
              <a:buSzPts val="2000"/>
              <a:buChar char="•"/>
            </a:pPr>
            <a:r>
              <a:rPr lang="en-US" sz="2000" dirty="0"/>
              <a:t>3. STD-003-CCP – Guarantee that storage for string has sufficient space for character space for character data and the null terminator</a:t>
            </a:r>
          </a:p>
          <a:p>
            <a:pPr marL="228600" lvl="0" indent="-228600" algn="l" rtl="0">
              <a:lnSpc>
                <a:spcPct val="90000"/>
              </a:lnSpc>
              <a:spcBef>
                <a:spcPts val="0"/>
              </a:spcBef>
              <a:spcAft>
                <a:spcPts val="0"/>
              </a:spcAft>
              <a:buClr>
                <a:schemeClr val="lt1"/>
              </a:buClr>
              <a:buSzPts val="2000"/>
              <a:buChar char="•"/>
            </a:pPr>
            <a:r>
              <a:rPr lang="en-US" sz="2000" dirty="0"/>
              <a:t>4. STD-004-CCP – Do not store an already-owned pointer value in an unrelated smart pointer</a:t>
            </a:r>
          </a:p>
          <a:p>
            <a:pPr marL="228600" lvl="0" indent="-228600" algn="l" rtl="0">
              <a:lnSpc>
                <a:spcPct val="90000"/>
              </a:lnSpc>
              <a:spcBef>
                <a:spcPts val="0"/>
              </a:spcBef>
              <a:spcAft>
                <a:spcPts val="0"/>
              </a:spcAft>
              <a:buClr>
                <a:schemeClr val="lt1"/>
              </a:buClr>
              <a:buSzPts val="2000"/>
              <a:buChar char="•"/>
            </a:pPr>
            <a:r>
              <a:rPr lang="en-US" sz="2000" dirty="0"/>
              <a:t>5. STD-005-CCP – Properly deallocate dynamically allocated resources</a:t>
            </a:r>
          </a:p>
          <a:p>
            <a:pPr marL="228600" lvl="0" indent="-228600" algn="l" rtl="0">
              <a:lnSpc>
                <a:spcPct val="90000"/>
              </a:lnSpc>
              <a:spcBef>
                <a:spcPts val="0"/>
              </a:spcBef>
              <a:spcAft>
                <a:spcPts val="0"/>
              </a:spcAft>
              <a:buClr>
                <a:schemeClr val="lt1"/>
              </a:buClr>
              <a:buSzPts val="2000"/>
              <a:buChar char="•"/>
            </a:pPr>
            <a:r>
              <a:rPr lang="en-US" sz="2000" dirty="0"/>
              <a:t>6. STD-006-CCP – Use a static assertion to test the value of a constant expression</a:t>
            </a:r>
          </a:p>
          <a:p>
            <a:pPr marL="228600" lvl="0" indent="-228600" algn="l" rtl="0">
              <a:lnSpc>
                <a:spcPct val="90000"/>
              </a:lnSpc>
              <a:spcBef>
                <a:spcPts val="0"/>
              </a:spcBef>
              <a:spcAft>
                <a:spcPts val="0"/>
              </a:spcAft>
              <a:buClr>
                <a:schemeClr val="lt1"/>
              </a:buClr>
              <a:buSzPts val="2000"/>
              <a:buChar char="•"/>
            </a:pPr>
            <a:r>
              <a:rPr lang="en-US" sz="2000" dirty="0"/>
              <a:t>7. STD -007-CCP – Guarantee exception safety</a:t>
            </a:r>
          </a:p>
          <a:p>
            <a:pPr marL="228600" lvl="0" indent="-228600" algn="l" rtl="0">
              <a:lnSpc>
                <a:spcPct val="90000"/>
              </a:lnSpc>
              <a:spcBef>
                <a:spcPts val="0"/>
              </a:spcBef>
              <a:spcAft>
                <a:spcPts val="0"/>
              </a:spcAft>
              <a:buClr>
                <a:schemeClr val="lt1"/>
              </a:buClr>
              <a:buSzPts val="2000"/>
              <a:buChar char="•"/>
            </a:pPr>
            <a:r>
              <a:rPr lang="en-US" sz="2000" dirty="0"/>
              <a:t>8. STD-008-CCP – Avoid using default operator new for over-aligned types</a:t>
            </a:r>
          </a:p>
          <a:p>
            <a:pPr marL="228600" lvl="0" indent="-228600" algn="l" rtl="0">
              <a:lnSpc>
                <a:spcPct val="90000"/>
              </a:lnSpc>
              <a:spcBef>
                <a:spcPts val="0"/>
              </a:spcBef>
              <a:spcAft>
                <a:spcPts val="0"/>
              </a:spcAft>
              <a:buClr>
                <a:schemeClr val="lt1"/>
              </a:buClr>
              <a:buSzPts val="2000"/>
              <a:buChar char="•"/>
            </a:pPr>
            <a:r>
              <a:rPr lang="en-US" sz="2000" dirty="0"/>
              <a:t>9. STD-009-CCP – Handle all exceptions</a:t>
            </a:r>
          </a:p>
          <a:p>
            <a:pPr marL="228600" lvl="0" indent="-228600" algn="l" rtl="0">
              <a:lnSpc>
                <a:spcPct val="90000"/>
              </a:lnSpc>
              <a:spcBef>
                <a:spcPts val="0"/>
              </a:spcBef>
              <a:spcAft>
                <a:spcPts val="0"/>
              </a:spcAft>
              <a:buClr>
                <a:schemeClr val="lt1"/>
              </a:buClr>
              <a:buSzPts val="2000"/>
              <a:buChar char="•"/>
            </a:pPr>
            <a:r>
              <a:rPr lang="en-US" sz="2000" dirty="0"/>
              <a:t>10. STD-010-CCP – Range check element access</a:t>
            </a:r>
          </a:p>
          <a:p>
            <a:pPr marL="228600" lvl="0" indent="-228600" algn="l" rtl="0">
              <a:lnSpc>
                <a:spcPct val="90000"/>
              </a:lnSpc>
              <a:spcBef>
                <a:spcPts val="0"/>
              </a:spcBef>
              <a:spcAft>
                <a:spcPts val="0"/>
              </a:spcAft>
              <a:buClr>
                <a:schemeClr val="lt1"/>
              </a:buClr>
              <a:buSzPts val="2000"/>
              <a:buChar char="•"/>
            </a:pPr>
            <a:endParaRPr lang="en-US" sz="12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4" name="Audio 53">
            <a:hlinkClick r:id="" action="ppaction://media"/>
            <a:extLst>
              <a:ext uri="{FF2B5EF4-FFF2-40B4-BE49-F238E27FC236}">
                <a16:creationId xmlns:a16="http://schemas.microsoft.com/office/drawing/2014/main" id="{ACB83E4C-3ABA-FB9B-0F50-506F900430D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4955"/>
    </mc:Choice>
    <mc:Fallback xmlns="">
      <p:transition spd="slow" advTm="44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 is the process of translating saved data to another form of data through encryption. This process allows for the protection of sensitive data and requires authorization to decode the encrypted information.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at flight is the process of encrypting data that is moving over a network. This policy is especially significant and beneficial in moving data when utilizing open internet. It protects sensitive data from being breached during a data transfer process.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is the process where data is never left unsecured regardless of its lifecycle stage (rest, at flight, or in use). Data access is monitored and controlled through authorization during this approach. Data requests are analyzed and responded to in real time allowing awareness of any suspicious activity. </a:t>
            </a:r>
          </a:p>
          <a:p>
            <a:pPr marL="228600" lvl="0" indent="-228600" algn="l" rtl="0">
              <a:lnSpc>
                <a:spcPct val="90000"/>
              </a:lnSpc>
              <a:spcBef>
                <a:spcPts val="0"/>
              </a:spcBef>
              <a:spcAft>
                <a:spcPts val="0"/>
              </a:spcAft>
              <a:buClr>
                <a:schemeClr val="lt1"/>
              </a:buClr>
              <a:buSzPts val="2000"/>
              <a:buChar char="•"/>
            </a:pP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7" name="Audio 26">
            <a:hlinkClick r:id="" action="ppaction://media"/>
            <a:extLst>
              <a:ext uri="{FF2B5EF4-FFF2-40B4-BE49-F238E27FC236}">
                <a16:creationId xmlns:a16="http://schemas.microsoft.com/office/drawing/2014/main" id="{9192362F-1C0E-48AD-31DF-6845E24892E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212"/>
    </mc:Choice>
    <mc:Fallback xmlns="">
      <p:transition spd="slow" advTm="55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2400" dirty="0"/>
              <a:t>The authentication process is where users are confirmed through proper credentials (usernames, password, biometrics, etc.) to access a system. This policy is especially effective in controlling unauthorized access to user accounts. </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The authorization process is where levels of access are determined for system users. Depending on what type of user is accessing the system, limitations to access can be established. </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The accounting process is where system users are monitored and logged according to user interaction. This approach allows administrators to keep track of system components being accessed and how they are being interacted with.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FBF01787-F7F9-B66E-1596-E85D9B440F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424"/>
    </mc:Choice>
    <mc:Fallback xmlns="">
      <p:transition spd="slow" advTm="45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Coding Standard: Guarantee Sufficient Space  </a:t>
            </a:r>
            <a:endParaRPr dirty="0"/>
          </a:p>
        </p:txBody>
      </p:sp>
      <p:sp>
        <p:nvSpPr>
          <p:cNvPr id="196" name="Google Shape;196;g9504e29505_0_0"/>
          <p:cNvSpPr txBox="1">
            <a:spLocks noGrp="1"/>
          </p:cNvSpPr>
          <p:nvPr>
            <p:ph type="body" idx="1"/>
          </p:nvPr>
        </p:nvSpPr>
        <p:spPr>
          <a:xfrm>
            <a:off x="381000" y="1799416"/>
            <a:ext cx="3456158" cy="389906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test provided the importance of guaranteeing sufficient character space for strings.</a:t>
            </a:r>
          </a:p>
          <a:p>
            <a:pPr marL="0" lvl="0" indent="0" algn="l" rtl="0">
              <a:lnSpc>
                <a:spcPct val="90000"/>
              </a:lnSpc>
              <a:spcBef>
                <a:spcPts val="1000"/>
              </a:spcBef>
              <a:spcAft>
                <a:spcPts val="0"/>
              </a:spcAft>
              <a:buSzPts val="1800"/>
              <a:buNone/>
            </a:pPr>
            <a:r>
              <a:rPr lang="en-US" dirty="0"/>
              <a:t>The compiler threw an exception implying that the data had been corrupted.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Graphical user interface, text, application&#10;&#10;Description automatically generated">
            <a:extLst>
              <a:ext uri="{FF2B5EF4-FFF2-40B4-BE49-F238E27FC236}">
                <a16:creationId xmlns:a16="http://schemas.microsoft.com/office/drawing/2014/main" id="{E91F0DF3-B26E-E0C7-8FCC-AE63FB1DAE8D}"/>
              </a:ext>
            </a:extLst>
          </p:cNvPr>
          <p:cNvPicPr>
            <a:picLocks noChangeAspect="1"/>
          </p:cNvPicPr>
          <p:nvPr/>
        </p:nvPicPr>
        <p:blipFill>
          <a:blip r:embed="rId7"/>
          <a:stretch>
            <a:fillRect/>
          </a:stretch>
        </p:blipFill>
        <p:spPr>
          <a:xfrm>
            <a:off x="4784565" y="1995319"/>
            <a:ext cx="6742809" cy="3888911"/>
          </a:xfrm>
          <a:prstGeom prst="rect">
            <a:avLst/>
          </a:prstGeom>
        </p:spPr>
      </p:pic>
      <p:pic>
        <p:nvPicPr>
          <p:cNvPr id="13" name="Audio 12">
            <a:hlinkClick r:id="" action="ppaction://media"/>
            <a:extLst>
              <a:ext uri="{FF2B5EF4-FFF2-40B4-BE49-F238E27FC236}">
                <a16:creationId xmlns:a16="http://schemas.microsoft.com/office/drawing/2014/main" id="{D012C3EE-A1CC-1CD7-DEDB-EE6B32D249C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378"/>
    </mc:Choice>
    <mc:Fallback xmlns="">
      <p:transition spd="slow" advTm="18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8236-65C4-69C4-58D0-29A078AC980C}"/>
              </a:ext>
            </a:extLst>
          </p:cNvPr>
          <p:cNvSpPr>
            <a:spLocks noGrp="1"/>
          </p:cNvSpPr>
          <p:nvPr>
            <p:ph type="title"/>
          </p:nvPr>
        </p:nvSpPr>
        <p:spPr/>
        <p:txBody>
          <a:bodyPr/>
          <a:lstStyle/>
          <a:p>
            <a:r>
              <a:rPr lang="en-US" dirty="0"/>
              <a:t>Coding Standard: Guarantee Sufficient Space</a:t>
            </a:r>
          </a:p>
        </p:txBody>
      </p:sp>
      <p:sp>
        <p:nvSpPr>
          <p:cNvPr id="3" name="Text Placeholder 2">
            <a:extLst>
              <a:ext uri="{FF2B5EF4-FFF2-40B4-BE49-F238E27FC236}">
                <a16:creationId xmlns:a16="http://schemas.microsoft.com/office/drawing/2014/main" id="{C14B8EF2-3B42-5426-F5E3-80623E1B5C83}"/>
              </a:ext>
            </a:extLst>
          </p:cNvPr>
          <p:cNvSpPr>
            <a:spLocks noGrp="1"/>
          </p:cNvSpPr>
          <p:nvPr>
            <p:ph type="body" idx="1"/>
          </p:nvPr>
        </p:nvSpPr>
        <p:spPr>
          <a:xfrm>
            <a:off x="685800" y="2194560"/>
            <a:ext cx="5410200" cy="3530379"/>
          </a:xfrm>
        </p:spPr>
        <p:txBody>
          <a:bodyPr/>
          <a:lstStyle/>
          <a:p>
            <a:r>
              <a:rPr lang="en-US" dirty="0"/>
              <a:t>This compliant code test example demonstrates the correct approach to ensuring sufficient character space for strings. </a:t>
            </a:r>
          </a:p>
          <a:p>
            <a:r>
              <a:rPr lang="en-US" dirty="0"/>
              <a:t>This code compiled without errors or warnings and functioned correctly. </a:t>
            </a:r>
          </a:p>
        </p:txBody>
      </p:sp>
      <p:pic>
        <p:nvPicPr>
          <p:cNvPr id="5" name="Picture 4" descr="Graphical user interface, text, application, chat or text message">
            <a:extLst>
              <a:ext uri="{FF2B5EF4-FFF2-40B4-BE49-F238E27FC236}">
                <a16:creationId xmlns:a16="http://schemas.microsoft.com/office/drawing/2014/main" id="{79FBDA33-092D-3AF0-7A7A-50A6D412D1B7}"/>
              </a:ext>
            </a:extLst>
          </p:cNvPr>
          <p:cNvPicPr>
            <a:picLocks noChangeAspect="1"/>
          </p:cNvPicPr>
          <p:nvPr/>
        </p:nvPicPr>
        <p:blipFill>
          <a:blip r:embed="rId5"/>
          <a:stretch>
            <a:fillRect/>
          </a:stretch>
        </p:blipFill>
        <p:spPr>
          <a:xfrm>
            <a:off x="6268276" y="2584532"/>
            <a:ext cx="5635563" cy="2507615"/>
          </a:xfrm>
          <a:prstGeom prst="rect">
            <a:avLst/>
          </a:prstGeom>
        </p:spPr>
      </p:pic>
      <p:pic>
        <p:nvPicPr>
          <p:cNvPr id="11" name="Audio 10">
            <a:hlinkClick r:id="" action="ppaction://media"/>
            <a:extLst>
              <a:ext uri="{FF2B5EF4-FFF2-40B4-BE49-F238E27FC236}">
                <a16:creationId xmlns:a16="http://schemas.microsoft.com/office/drawing/2014/main" id="{13722EDC-13FB-99B2-B66F-2CD76CC944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21544982"/>
      </p:ext>
    </p:extLst>
  </p:cSld>
  <p:clrMapOvr>
    <a:masterClrMapping/>
  </p:clrMapOvr>
  <mc:AlternateContent xmlns:mc="http://schemas.openxmlformats.org/markup-compatibility/2006" xmlns:p14="http://schemas.microsoft.com/office/powerpoint/2010/main">
    <mc:Choice Requires="p14">
      <p:transition spd="slow" p14:dur="2000" advTm="14667"/>
    </mc:Choice>
    <mc:Fallback xmlns="">
      <p:transition spd="slow" advTm="14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646</TotalTime>
  <Words>2073</Words>
  <Application>Microsoft Office PowerPoint</Application>
  <PresentationFormat>Widescreen</PresentationFormat>
  <Paragraphs>101</Paragraphs>
  <Slides>16</Slides>
  <Notes>16</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Century Gothic</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Coding Standard: Guarantee Sufficient Space  </vt:lpstr>
      <vt:lpstr>Coding Standard: Guarantee Sufficient Space</vt:lpstr>
      <vt:lpstr>Coding Standard: Handle All Exceptions</vt:lpstr>
      <vt:lpstr>Coding Standard: Handle All Exceptions</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Joseph Dugan</cp:lastModifiedBy>
  <cp:revision>31</cp:revision>
  <dcterms:created xsi:type="dcterms:W3CDTF">2020-08-19T17:59:24Z</dcterms:created>
  <dcterms:modified xsi:type="dcterms:W3CDTF">2022-12-18T08:12:51Z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